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70" r:id="rId2"/>
    <p:sldId id="269" r:id="rId3"/>
    <p:sldId id="271" r:id="rId4"/>
    <p:sldId id="273" r:id="rId5"/>
    <p:sldId id="274" r:id="rId6"/>
    <p:sldId id="268" r:id="rId7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5501" autoAdjust="0"/>
  </p:normalViewPr>
  <p:slideViewPr>
    <p:cSldViewPr snapToGrid="0">
      <p:cViewPr varScale="1">
        <p:scale>
          <a:sx n="107" d="100"/>
          <a:sy n="107" d="100"/>
        </p:scale>
        <p:origin x="-1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D3AF5-405A-416E-8C24-060AEAAAAD34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50900"/>
            <a:ext cx="3055938" cy="2292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201" y="3271103"/>
            <a:ext cx="7942238" cy="267645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1696" y="645741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56163-5894-4076-BA4C-81027222DD6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342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456163-5894-4076-BA4C-81027222DD6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49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18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56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64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8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2930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270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74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760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451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0629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83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B6BD4BE-B5F8-4345-A233-778C6CD1AFE0}" type="datetimeFigureOut">
              <a:rPr lang="ru-RU" smtClean="0"/>
              <a:t>06.06.2017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3434BAD-9308-4F8B-8DCE-8D283807135E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442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-20581" y="947912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6" name="Прямоугольник 5"/>
          <p:cNvSpPr/>
          <p:nvPr/>
        </p:nvSpPr>
        <p:spPr>
          <a:xfrm>
            <a:off x="0" y="3128001"/>
            <a:ext cx="9144000" cy="1536737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5" name="TextBox 4"/>
          <p:cNvSpPr txBox="1"/>
          <p:nvPr/>
        </p:nvSpPr>
        <p:spPr>
          <a:xfrm>
            <a:off x="-20581" y="3602909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предприятия)</a:t>
            </a:r>
            <a:endParaRPr lang="ru-RU" sz="1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0897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/>
              <a:t>________________________________________________</a:t>
            </a:r>
          </a:p>
          <a:p>
            <a:pPr algn="ctr"/>
            <a:r>
              <a:rPr lang="ru-RU" sz="1200" i="1" dirty="0" smtClean="0"/>
              <a:t>(наименование инвестиционного проекта)</a:t>
            </a:r>
            <a:endParaRPr lang="ru-RU" sz="12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613363" y="5213611"/>
            <a:ext cx="45306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Контактное лицо по проекту:</a:t>
            </a:r>
            <a:r>
              <a:rPr lang="ru-RU" dirty="0" smtClean="0"/>
              <a:t>___________</a:t>
            </a:r>
          </a:p>
          <a:p>
            <a:r>
              <a:rPr lang="ru-RU" sz="1000" i="1" u="sng" dirty="0" smtClean="0"/>
              <a:t>________________________________________________________________________________________________________________________________________</a:t>
            </a:r>
            <a:endParaRPr lang="ru-RU" sz="1000" i="1" dirty="0"/>
          </a:p>
        </p:txBody>
      </p:sp>
    </p:spTree>
    <p:extLst>
      <p:ext uri="{BB962C8B-B14F-4D97-AF65-F5344CB8AC3E}">
        <p14:creationId xmlns:p14="http://schemas.microsoft.com/office/powerpoint/2010/main" val="203506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/>
              <a:t>Характеристика и показатели деятельности предприятия</a:t>
            </a:r>
          </a:p>
        </p:txBody>
      </p:sp>
      <p:sp>
        <p:nvSpPr>
          <p:cNvPr id="69" name="Shape 69"/>
          <p:cNvSpPr/>
          <p:nvPr/>
        </p:nvSpPr>
        <p:spPr>
          <a:xfrm>
            <a:off x="286011" y="1067975"/>
            <a:ext cx="8635241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grpSp>
        <p:nvGrpSpPr>
          <p:cNvPr id="72" name="Group 72"/>
          <p:cNvGrpSpPr/>
          <p:nvPr/>
        </p:nvGrpSpPr>
        <p:grpSpPr>
          <a:xfrm>
            <a:off x="356966" y="1237588"/>
            <a:ext cx="4173219" cy="2164091"/>
            <a:chOff x="0" y="0"/>
            <a:chExt cx="4386950" cy="1000486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4386950" cy="1000486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1" name="Shape 71"/>
            <p:cNvSpPr/>
            <p:nvPr/>
          </p:nvSpPr>
          <p:spPr>
            <a:xfrm>
              <a:off x="15606" y="15606"/>
              <a:ext cx="4355737" cy="90690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Сектор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экономики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r>
                <a:rPr sz="1712"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sz="1903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</a:t>
              </a:r>
              <a:endParaRPr lang="ru-RU" sz="1712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endParaRPr lang="ru-RU" sz="1712" b="1" i="1" dirty="0" smtClean="0"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712" b="1" i="1" dirty="0" smtClean="0">
                  <a:ea typeface="Calibri"/>
                  <a:cs typeface="Calibri"/>
                  <a:sym typeface="Calibri"/>
                </a:rPr>
                <a:t>Наименование </a:t>
              </a:r>
              <a:r>
                <a:rPr lang="ru-RU" sz="1712" b="1" i="1" dirty="0">
                  <a:ea typeface="Calibri"/>
                  <a:cs typeface="Calibri"/>
                  <a:sym typeface="Calibri"/>
                </a:rPr>
                <a:t>продукции:</a:t>
              </a:r>
              <a:endParaRPr sz="1712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33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</a:t>
              </a:r>
              <a:endParaRPr sz="133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73" name="Table 73"/>
          <p:cNvGraphicFramePr/>
          <p:nvPr>
            <p:extLst>
              <p:ext uri="{D42A27DB-BD31-4B8C-83A1-F6EECF244321}">
                <p14:modId xmlns:p14="http://schemas.microsoft.com/office/powerpoint/2010/main" val="1075889951"/>
              </p:ext>
            </p:extLst>
          </p:nvPr>
        </p:nvGraphicFramePr>
        <p:xfrm>
          <a:off x="337783" y="3508076"/>
          <a:ext cx="4173213" cy="2659502"/>
        </p:xfrm>
        <a:graphic>
          <a:graphicData uri="http://schemas.openxmlformats.org/drawingml/2006/table">
            <a:tbl>
              <a:tblPr/>
              <a:tblGrid>
                <a:gridCol w="1989062"/>
                <a:gridCol w="1197951"/>
                <a:gridCol w="986200"/>
              </a:tblGrid>
              <a:tr h="581513"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Показатель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Значение</a:t>
                      </a:r>
                      <a:r>
                        <a:rPr sz="1500" i="1" dirty="0">
                          <a:sym typeface="Helvetica"/>
                        </a:rPr>
                        <a:t> в </a:t>
                      </a:r>
                      <a:r>
                        <a:rPr sz="1500" i="1" dirty="0" err="1">
                          <a:sym typeface="Helvetica"/>
                        </a:rPr>
                        <a:t>отчетном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периоде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3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Динамика</a:t>
                      </a:r>
                      <a:endParaRPr sz="1500" i="1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Выручка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от</a:t>
                      </a:r>
                      <a:r>
                        <a:rPr sz="1500" i="1" dirty="0">
                          <a:sym typeface="Helvetica"/>
                        </a:rPr>
                        <a:t> </a:t>
                      </a:r>
                      <a:r>
                        <a:rPr sz="1500" i="1" dirty="0" err="1">
                          <a:sym typeface="Helvetica"/>
                        </a:rPr>
                        <a:t>реализации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 dirty="0" err="1">
                          <a:sym typeface="Helvetica"/>
                        </a:rPr>
                        <a:t>Прибыль</a:t>
                      </a:r>
                      <a:r>
                        <a:rPr sz="1500" i="1" dirty="0">
                          <a:sym typeface="Helvetica"/>
                        </a:rPr>
                        <a:t>, </a:t>
                      </a:r>
                      <a:r>
                        <a:rPr sz="1500" i="1" dirty="0" err="1">
                          <a:sym typeface="Helvetica"/>
                        </a:rPr>
                        <a:t>млн</a:t>
                      </a:r>
                      <a:r>
                        <a:rPr sz="1500" i="1" dirty="0">
                          <a:sym typeface="Helvetica"/>
                        </a:rPr>
                        <a:t>. </a:t>
                      </a:r>
                      <a:r>
                        <a:rPr sz="1500" i="1" dirty="0" err="1">
                          <a:sym typeface="Helvetica"/>
                        </a:rPr>
                        <a:t>руб</a:t>
                      </a:r>
                      <a:r>
                        <a:rPr sz="1500" i="1" dirty="0">
                          <a:sym typeface="Helvetica"/>
                        </a:rPr>
                        <a:t>.</a:t>
                      </a: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472910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Рентабельность активов, %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  <a:tr h="630642">
                <a:tc>
                  <a:txBody>
                    <a:bodyPr/>
                    <a:lstStyle/>
                    <a:p>
                      <a:pPr lvl="0" algn="l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r>
                        <a:rPr sz="1500" i="1">
                          <a:sym typeface="Helvetica"/>
                        </a:rPr>
                        <a:t>Среднесписочная численность работников, чел.</a:t>
                      </a:r>
                    </a:p>
                  </a:txBody>
                  <a:tcPr marL="43493" marR="43493" marT="43493" marB="43493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ts val="1500"/>
                        </a:lnSpc>
                        <a:spcBef>
                          <a:spcPts val="600"/>
                        </a:spcBef>
                        <a:defRPr sz="1800" b="0" i="0"/>
                      </a:pPr>
                      <a:endParaRPr sz="1500" dirty="0">
                        <a:sym typeface="Helvetica"/>
                      </a:endParaRPr>
                    </a:p>
                  </a:txBody>
                  <a:tcPr marL="43493" marR="43493" marT="43493" marB="43493" anchor="ctr" horzOverflow="overflow">
                    <a:lnL w="12700">
                      <a:solidFill>
                        <a:srgbClr val="000000"/>
                      </a:solidFill>
                      <a:round/>
                    </a:lnL>
                    <a:lnR w="12700">
                      <a:solidFill>
                        <a:srgbClr val="000000"/>
                      </a:solidFill>
                      <a:round/>
                    </a:lnR>
                    <a:lnT w="12700">
                      <a:solidFill>
                        <a:srgbClr val="000000"/>
                      </a:solidFill>
                      <a:round/>
                    </a:lnT>
                    <a:lnB w="12700">
                      <a:solidFill>
                        <a:srgbClr val="000000"/>
                      </a:solidFill>
                      <a:round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pSp>
        <p:nvGrpSpPr>
          <p:cNvPr id="76" name="Group 76"/>
          <p:cNvGrpSpPr/>
          <p:nvPr/>
        </p:nvGrpSpPr>
        <p:grpSpPr>
          <a:xfrm>
            <a:off x="4639109" y="2585595"/>
            <a:ext cx="4173218" cy="3520843"/>
            <a:chOff x="-2" y="-12102"/>
            <a:chExt cx="4386949" cy="1284960"/>
          </a:xfrm>
        </p:grpSpPr>
        <p:sp>
          <p:nvSpPr>
            <p:cNvPr id="74" name="Shape 74"/>
            <p:cNvSpPr/>
            <p:nvPr/>
          </p:nvSpPr>
          <p:spPr>
            <a:xfrm>
              <a:off x="-2" y="-12102"/>
              <a:ext cx="4386949" cy="1284960"/>
            </a:xfrm>
            <a:prstGeom prst="roundRect">
              <a:avLst>
                <a:gd name="adj" fmla="val 3776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b="1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75" name="Shape 75"/>
            <p:cNvSpPr/>
            <p:nvPr/>
          </p:nvSpPr>
          <p:spPr>
            <a:xfrm>
              <a:off x="20005" y="20006"/>
              <a:ext cx="4346936" cy="123950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sz="1712" b="1" i="1" dirty="0" err="1">
                  <a:latin typeface="Calibri"/>
                  <a:ea typeface="Calibri"/>
                  <a:cs typeface="Calibri"/>
                  <a:sym typeface="Calibri"/>
                </a:rPr>
                <a:t>Характеристика</a:t>
              </a:r>
              <a:r>
                <a:rPr sz="1712" b="1" i="1" dirty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sz="1712" b="1" i="1" dirty="0" err="1" smtClean="0">
                  <a:latin typeface="Calibri"/>
                  <a:ea typeface="Calibri"/>
                  <a:cs typeface="Calibri"/>
                  <a:sym typeface="Calibri"/>
                </a:rPr>
                <a:t>рынка</a:t>
              </a:r>
              <a:r>
                <a:rPr lang="ru-RU" sz="1712" b="1" i="1" dirty="0" smtClean="0">
                  <a:latin typeface="Calibri"/>
                  <a:ea typeface="Calibri"/>
                  <a:cs typeface="Calibri"/>
                  <a:sym typeface="Calibri"/>
                </a:rPr>
                <a:t>:</a:t>
              </a:r>
              <a:endParaRPr lang="ru-RU" sz="1712"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sz="1522" i="1" dirty="0" smtClean="0">
                  <a:latin typeface="Calibri"/>
                  <a:ea typeface="Calibri"/>
                  <a:cs typeface="Calibri"/>
                  <a:sym typeface="Calibri"/>
                </a:rPr>
  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  </a:r>
              <a:endParaRPr sz="1522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grpSp>
        <p:nvGrpSpPr>
          <p:cNvPr id="16" name="Group 72"/>
          <p:cNvGrpSpPr/>
          <p:nvPr/>
        </p:nvGrpSpPr>
        <p:grpSpPr>
          <a:xfrm>
            <a:off x="4639108" y="1242878"/>
            <a:ext cx="4173219" cy="1219768"/>
            <a:chOff x="0" y="1"/>
            <a:chExt cx="4386950" cy="759467"/>
          </a:xfrm>
        </p:grpSpPr>
        <p:sp>
          <p:nvSpPr>
            <p:cNvPr id="17" name="Shape 70"/>
            <p:cNvSpPr/>
            <p:nvPr/>
          </p:nvSpPr>
          <p:spPr>
            <a:xfrm>
              <a:off x="0" y="1"/>
              <a:ext cx="4386950" cy="759467"/>
            </a:xfrm>
            <a:prstGeom prst="roundRect">
              <a:avLst>
                <a:gd name="adj" fmla="val 6901"/>
              </a:avLst>
            </a:prstGeom>
            <a:solidFill>
              <a:srgbClr val="FFFFFF"/>
            </a:solidFill>
            <a:ln w="6350" cap="flat">
              <a:solidFill>
                <a:srgbClr val="000000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defRPr sz="1400" i="1">
                  <a:latin typeface="Calibri"/>
                  <a:ea typeface="Calibri"/>
                  <a:cs typeface="Calibri"/>
                  <a:sym typeface="Calibri"/>
                </a:defRPr>
              </a:pPr>
              <a:endParaRPr sz="1332"/>
            </a:p>
          </p:txBody>
        </p:sp>
        <p:sp>
          <p:nvSpPr>
            <p:cNvPr id="18" name="Shape 71"/>
            <p:cNvSpPr/>
            <p:nvPr/>
          </p:nvSpPr>
          <p:spPr>
            <a:xfrm>
              <a:off x="15606" y="15606"/>
              <a:ext cx="4355737" cy="7062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3491" tIns="43491" rIns="43491" bIns="43491" numCol="1" anchor="t">
              <a:spAutoFit/>
            </a:bodyPr>
            <a:lstStyle/>
            <a:p>
              <a:pPr lvl="0" algn="ctr"/>
              <a:r>
                <a:rPr lang="ru-RU" b="1" i="1" dirty="0" smtClean="0">
                  <a:latin typeface="Calibri"/>
                  <a:ea typeface="Calibri"/>
                  <a:cs typeface="Calibri"/>
                  <a:sym typeface="Calibri"/>
                </a:rPr>
                <a:t>Время работы на рынке:</a:t>
              </a:r>
              <a:r>
                <a:rPr b="1" i="1" dirty="0" smtClean="0">
                  <a:latin typeface="Calibri"/>
                  <a:ea typeface="Calibri"/>
                  <a:cs typeface="Calibri"/>
                  <a:sym typeface="Calibri"/>
                </a:rPr>
                <a:t> </a:t>
              </a:r>
              <a:endParaRPr b="1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   лет</a:t>
              </a:r>
              <a:endParaRPr lang="ru-RU" sz="1600" i="1"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ctr"/>
              <a:r>
                <a:rPr lang="ru-RU" b="1" i="1" dirty="0" smtClean="0">
                  <a:ea typeface="Calibri"/>
                  <a:cs typeface="Calibri"/>
                  <a:sym typeface="Calibri"/>
                </a:rPr>
                <a:t>Доля рынка:</a:t>
              </a:r>
              <a:endParaRPr dirty="0">
                <a:latin typeface="Calibri"/>
                <a:ea typeface="Calibri"/>
                <a:cs typeface="Calibri"/>
                <a:sym typeface="Calibri"/>
              </a:endParaRPr>
            </a:p>
            <a:p>
              <a:pPr lvl="0" algn="r"/>
              <a:r>
                <a:rPr lang="ru-RU" sz="1600" i="1" dirty="0" smtClean="0">
                  <a:latin typeface="Calibri"/>
                  <a:ea typeface="Calibri"/>
                  <a:cs typeface="Calibri"/>
                  <a:sym typeface="Calibri"/>
                </a:rPr>
                <a:t>______________      %  </a:t>
              </a:r>
              <a:endParaRPr sz="1600" i="1" dirty="0"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979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Характеристика инвестиционного проекта</a:t>
            </a:r>
            <a:endParaRPr lang="ru-RU" sz="2664" dirty="0"/>
          </a:p>
        </p:txBody>
      </p:sp>
      <p:sp>
        <p:nvSpPr>
          <p:cNvPr id="69" name="Shape 69"/>
          <p:cNvSpPr/>
          <p:nvPr/>
        </p:nvSpPr>
        <p:spPr>
          <a:xfrm>
            <a:off x="67800" y="1067975"/>
            <a:ext cx="8941118" cy="5115554"/>
          </a:xfrm>
          <a:prstGeom prst="rect">
            <a:avLst/>
          </a:prstGeom>
          <a:ln w="12700">
            <a:solidFill/>
            <a:miter/>
          </a:ln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712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37307" y="1167785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Содержание, описание, идея: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22118" y="1587344"/>
            <a:ext cx="4145973" cy="978976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rgbClr val="FF000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1600" b="1" i="1" dirty="0" smtClean="0">
                <a:solidFill>
                  <a:schemeClr val="tx1"/>
                </a:solidFill>
              </a:rPr>
              <a:t>Наименование, краткое описание проекта</a:t>
            </a:r>
            <a:r>
              <a:rPr lang="ru-RU" sz="1600" dirty="0" smtClean="0">
                <a:solidFill>
                  <a:schemeClr val="tx1"/>
                </a:solidFill>
              </a:rPr>
              <a:t>______________________________</a:t>
            </a:r>
          </a:p>
          <a:p>
            <a:r>
              <a:rPr lang="ru-RU" sz="12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</a:t>
            </a:r>
            <a:endParaRPr lang="en-US" sz="1200" i="1" dirty="0" smtClean="0">
              <a:solidFill>
                <a:schemeClr val="tx1"/>
              </a:solidFill>
            </a:endParaRPr>
          </a:p>
          <a:p>
            <a:pPr algn="ctr"/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22117" y="2693895"/>
            <a:ext cx="4145973" cy="3239314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t"/>
          <a:lstStyle/>
          <a:p>
            <a:pPr algn="ctr">
              <a:lnSpc>
                <a:spcPts val="1500"/>
              </a:lnSpc>
            </a:pPr>
            <a:r>
              <a:rPr lang="ru-RU" sz="1600" b="1" i="1" dirty="0" smtClean="0">
                <a:solidFill>
                  <a:schemeClr val="tx1"/>
                </a:solidFill>
              </a:rPr>
              <a:t>Преимущества проекта*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1) 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2)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3</a:t>
            </a:r>
            <a:r>
              <a:rPr lang="ru-RU" sz="1200" i="1" dirty="0" smtClean="0">
                <a:solidFill>
                  <a:schemeClr val="tx1"/>
                </a:solidFill>
              </a:rPr>
              <a:t>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 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4)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 smtClean="0">
                <a:solidFill>
                  <a:schemeClr val="tx1"/>
                </a:solidFill>
              </a:rPr>
              <a:t>5) ____________________________________________________</a:t>
            </a:r>
          </a:p>
          <a:p>
            <a:pPr>
              <a:lnSpc>
                <a:spcPts val="1200"/>
              </a:lnSpc>
            </a:pPr>
            <a:r>
              <a:rPr lang="ru-RU" sz="1200" i="1" dirty="0">
                <a:solidFill>
                  <a:schemeClr val="tx1"/>
                </a:solidFill>
              </a:rPr>
              <a:t> </a:t>
            </a:r>
            <a:r>
              <a:rPr lang="ru-RU" sz="1200" i="1" dirty="0" smtClean="0">
                <a:solidFill>
                  <a:schemeClr val="tx1"/>
                </a:solidFill>
              </a:rPr>
              <a:t>   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619517" y="1164481"/>
            <a:ext cx="4306274" cy="4934983"/>
          </a:xfrm>
          <a:prstGeom prst="roundRect">
            <a:avLst>
              <a:gd name="adj" fmla="val 62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Сбыт:</a:t>
            </a: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88262" y="1490354"/>
            <a:ext cx="4154402" cy="1938731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Потенциальные    потребители    товаров  (работ, услуг):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____________________________________________________________________________________________________________________________________________________________________________________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-6383" y="6373860"/>
            <a:ext cx="902851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Могут указываться актуальность и преимущества продукции, планируемой к выпуску в рамках инвестиционного проекта, основные конкурентные преимущества и иные отличительные особенности проекта.</a:t>
            </a:r>
          </a:p>
          <a:p>
            <a:pPr>
              <a:lnSpc>
                <a:spcPts val="1000"/>
              </a:lnSpc>
            </a:pP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695453" y="4301521"/>
            <a:ext cx="4154402" cy="1716467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ct val="150000"/>
              </a:lnSpc>
            </a:pPr>
            <a:r>
              <a:rPr lang="ru-RU" sz="1600" b="1" i="1" u="sng" dirty="0" smtClean="0">
                <a:solidFill>
                  <a:schemeClr val="tx1"/>
                </a:solidFill>
              </a:rPr>
              <a:t>Предприятия-партнеры, заключенные договоры</a:t>
            </a:r>
            <a:r>
              <a:rPr lang="ru-RU" sz="1400" b="1" i="1" u="sng" dirty="0" smtClean="0">
                <a:solidFill>
                  <a:schemeClr val="tx1"/>
                </a:solidFill>
              </a:rPr>
              <a:t>: </a:t>
            </a:r>
            <a:r>
              <a:rPr lang="ru-RU" sz="1400" i="1" u="sng" dirty="0" smtClean="0">
                <a:solidFill>
                  <a:schemeClr val="tx1"/>
                </a:solidFill>
              </a:rPr>
              <a:t>__________________________________</a:t>
            </a: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688262" y="3525591"/>
            <a:ext cx="4136586" cy="679424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600" b="1" i="1" u="sng" dirty="0" smtClean="0">
                <a:solidFill>
                  <a:schemeClr val="tx1"/>
                </a:solidFill>
              </a:rPr>
              <a:t>Объем среднегодового спроса:</a:t>
            </a:r>
          </a:p>
          <a:p>
            <a:pPr algn="ctr"/>
            <a:r>
              <a:rPr lang="ru-RU" sz="1400" b="1" i="1" u="sng" dirty="0" smtClean="0">
                <a:solidFill>
                  <a:schemeClr val="tx1"/>
                </a:solidFill>
              </a:rPr>
              <a:t>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5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Показатели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5315" y="1153595"/>
            <a:ext cx="3276600" cy="9539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Место реализации проекта: ___________________________</a:t>
            </a:r>
          </a:p>
          <a:p>
            <a:pPr algn="ctr">
              <a:lnSpc>
                <a:spcPts val="1500"/>
              </a:lnSpc>
            </a:pPr>
            <a:r>
              <a:rPr lang="ru-RU" sz="1050" dirty="0" smtClean="0"/>
              <a:t>(</a:t>
            </a:r>
            <a:r>
              <a:rPr lang="ru-RU" sz="1050" i="1" dirty="0" smtClean="0"/>
              <a:t>наименование муниципального образования</a:t>
            </a:r>
            <a:r>
              <a:rPr lang="ru-RU" sz="1050" dirty="0" smtClean="0"/>
              <a:t>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19006" y="1153594"/>
            <a:ext cx="2774965" cy="9486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spcBef>
                <a:spcPts val="1200"/>
              </a:spcBef>
            </a:pPr>
            <a:r>
              <a:rPr lang="ru-RU" dirty="0" smtClean="0"/>
              <a:t>Срок реализации проекта:</a:t>
            </a:r>
          </a:p>
          <a:p>
            <a:pPr algn="ctr">
              <a:spcBef>
                <a:spcPts val="1200"/>
              </a:spcBef>
            </a:pPr>
            <a:r>
              <a:rPr lang="ru-RU" dirty="0" smtClean="0"/>
              <a:t>______ - ______ гг.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269573" y="1153595"/>
            <a:ext cx="2777645" cy="9486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lang="ru-RU" dirty="0" smtClean="0"/>
              <a:t>Стадия реализации проекта: ______________</a:t>
            </a:r>
          </a:p>
          <a:p>
            <a:pPr>
              <a:lnSpc>
                <a:spcPts val="1900"/>
              </a:lnSpc>
            </a:pPr>
            <a:r>
              <a:rPr lang="ru-RU" dirty="0" smtClean="0"/>
              <a:t>______________________</a:t>
            </a:r>
            <a:r>
              <a:rPr lang="ru-RU" baseline="20000" dirty="0" smtClean="0"/>
              <a:t>*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527928" y="2301038"/>
            <a:ext cx="5494199" cy="3954289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Экономические показатели проекта:</a:t>
            </a:r>
          </a:p>
          <a:p>
            <a:pPr algn="ctr"/>
            <a:endParaRPr lang="ru-RU" sz="1400" b="1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400" i="1" dirty="0" smtClean="0">
              <a:solidFill>
                <a:schemeClr val="tx1"/>
              </a:solidFill>
            </a:endParaRPr>
          </a:p>
          <a:p>
            <a:pPr algn="ctr">
              <a:spcBef>
                <a:spcPts val="900"/>
              </a:spcBef>
            </a:pPr>
            <a:r>
              <a:rPr lang="ru-RU" b="1" i="1" dirty="0" smtClean="0">
                <a:solidFill>
                  <a:schemeClr val="tx1"/>
                </a:solidFill>
              </a:rPr>
              <a:t>Срок окупаемости ─  ______ лет</a:t>
            </a:r>
          </a:p>
          <a:p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14215" y="2789298"/>
            <a:ext cx="1415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Показатель:</a:t>
            </a:r>
            <a:endParaRPr lang="ru-RU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5854081" y="2696379"/>
            <a:ext cx="1230713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до реализации проекта:</a:t>
            </a:r>
            <a:endParaRPr lang="ru-RU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7585187" y="2685943"/>
            <a:ext cx="1418582" cy="515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lang="ru-RU" sz="1400" dirty="0" smtClean="0"/>
              <a:t>Значение после реализации проекта: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694829" y="3282670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Мощность (объем производства)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899452" y="3289140"/>
            <a:ext cx="1139973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683952" y="3292146"/>
            <a:ext cx="1161136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 smtClean="0">
                <a:solidFill>
                  <a:schemeClr val="tx1"/>
                </a:solidFill>
              </a:rPr>
              <a:t>__________</a:t>
            </a:r>
            <a:endParaRPr lang="ru-RU" sz="1100" i="1" dirty="0">
              <a:solidFill>
                <a:schemeClr val="tx1"/>
              </a:solidFill>
            </a:endParaRPr>
          </a:p>
        </p:txBody>
      </p:sp>
      <p:sp>
        <p:nvSpPr>
          <p:cNvPr id="25" name="Штриховая стрелка вправо 24"/>
          <p:cNvSpPr/>
          <p:nvPr/>
        </p:nvSpPr>
        <p:spPr>
          <a:xfrm>
            <a:off x="7205037" y="3401577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695329" y="3928623"/>
            <a:ext cx="18534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Выручка от реализации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893302" y="3920234"/>
            <a:ext cx="1134695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695380" y="3926245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29" name="Штриховая стрелка вправо 28"/>
          <p:cNvSpPr/>
          <p:nvPr/>
        </p:nvSpPr>
        <p:spPr>
          <a:xfrm>
            <a:off x="7205037" y="4041774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694829" y="4617358"/>
            <a:ext cx="1853916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Прибыль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5885751" y="4599222"/>
            <a:ext cx="114224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7695380" y="4602704"/>
            <a:ext cx="1149708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37" name="Штриховая стрелка вправо 36"/>
          <p:cNvSpPr/>
          <p:nvPr/>
        </p:nvSpPr>
        <p:spPr>
          <a:xfrm>
            <a:off x="7205037" y="4730509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694830" y="5239541"/>
            <a:ext cx="1853915" cy="425312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1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Рентабельность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5878289" y="5236828"/>
            <a:ext cx="1161136" cy="44545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695380" y="5239834"/>
            <a:ext cx="1149707" cy="439440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lnSpc>
                <a:spcPts val="1300"/>
              </a:lnSpc>
            </a:pPr>
            <a:r>
              <a:rPr lang="ru-RU" sz="1100" i="1" dirty="0">
                <a:solidFill>
                  <a:schemeClr val="tx1"/>
                </a:solidFill>
              </a:rPr>
              <a:t>__________</a:t>
            </a:r>
          </a:p>
        </p:txBody>
      </p:sp>
      <p:sp>
        <p:nvSpPr>
          <p:cNvPr id="47" name="Штриховая стрелка вправо 46"/>
          <p:cNvSpPr/>
          <p:nvPr/>
        </p:nvSpPr>
        <p:spPr>
          <a:xfrm>
            <a:off x="7205037" y="5349662"/>
            <a:ext cx="313302" cy="199010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5315" y="2287863"/>
            <a:ext cx="3353691" cy="3967464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b="1" i="1" dirty="0" smtClean="0">
                <a:solidFill>
                  <a:schemeClr val="tx1"/>
                </a:solidFill>
              </a:rPr>
              <a:t>Мощностные характеристики проекта: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132890" y="4379973"/>
            <a:ext cx="3218539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r>
              <a:rPr lang="ru-RU" sz="1400" i="1" u="sng" dirty="0" smtClean="0">
                <a:solidFill>
                  <a:schemeClr val="tx1"/>
                </a:solidFill>
              </a:rPr>
              <a:t>Социальные результаты:</a:t>
            </a:r>
          </a:p>
          <a:p>
            <a:r>
              <a:rPr lang="ru-RU" sz="1100" i="1" dirty="0" smtClean="0">
                <a:solidFill>
                  <a:schemeClr val="tx1"/>
                </a:solidFill>
              </a:rPr>
              <a:t> </a:t>
            </a:r>
            <a:r>
              <a:rPr lang="ru-RU" sz="1400" i="1" dirty="0" smtClean="0">
                <a:solidFill>
                  <a:schemeClr val="tx1"/>
                </a:solidFill>
              </a:rPr>
              <a:t>Создание постоянных рабочих мест: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 __________ ед.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 Возведение объектов инфраструктуры </a:t>
            </a:r>
            <a:r>
              <a:rPr lang="ru-RU" sz="1400" i="1" baseline="20000" dirty="0" smtClean="0">
                <a:solidFill>
                  <a:schemeClr val="tx1"/>
                </a:solidFill>
              </a:rPr>
              <a:t>**</a:t>
            </a:r>
            <a:r>
              <a:rPr lang="ru-RU" sz="1400" i="1" dirty="0" smtClean="0">
                <a:solidFill>
                  <a:schemeClr val="tx1"/>
                </a:solidFill>
              </a:rPr>
              <a:t>:              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23375" y="2990602"/>
            <a:ext cx="3218539" cy="556462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Объем производства:</a:t>
            </a:r>
          </a:p>
          <a:p>
            <a:pPr algn="r"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______ млн. (тыс.) ед.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123375" y="3615777"/>
            <a:ext cx="3218539" cy="682248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rtlCol="0" anchor="ctr"/>
          <a:lstStyle/>
          <a:p>
            <a:pPr>
              <a:lnSpc>
                <a:spcPts val="1300"/>
              </a:lnSpc>
            </a:pPr>
            <a:r>
              <a:rPr lang="ru-RU" sz="1400" i="1" dirty="0" smtClean="0">
                <a:solidFill>
                  <a:schemeClr val="tx1"/>
                </a:solidFill>
              </a:rPr>
              <a:t>Срок выхода на проектную мощность:</a:t>
            </a:r>
          </a:p>
          <a:p>
            <a:pPr algn="r"/>
            <a:r>
              <a:rPr lang="ru-RU" sz="1400" i="1" dirty="0" smtClean="0">
                <a:solidFill>
                  <a:schemeClr val="tx1"/>
                </a:solidFill>
              </a:rPr>
              <a:t>_________ год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-6383" y="6435645"/>
            <a:ext cx="9028511" cy="350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Указывается: </a:t>
            </a:r>
            <a:r>
              <a:rPr lang="ru-RU" sz="1000" dirty="0" err="1">
                <a:solidFill>
                  <a:schemeClr val="bg1"/>
                </a:solidFill>
              </a:rPr>
              <a:t>прединвестиционный</a:t>
            </a:r>
            <a:r>
              <a:rPr lang="ru-RU" sz="1000" dirty="0">
                <a:solidFill>
                  <a:schemeClr val="bg1"/>
                </a:solidFill>
              </a:rPr>
              <a:t>, инвестиционный или эксплуатационный этапы</a:t>
            </a:r>
          </a:p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** Указываются наименование и количественные показатели возведения объектов инфраструктуры. Например, протяженность дорог, газопровода и пр.</a:t>
            </a:r>
          </a:p>
        </p:txBody>
      </p:sp>
    </p:spTree>
    <p:extLst>
      <p:ext uri="{BB962C8B-B14F-4D97-AF65-F5344CB8AC3E}">
        <p14:creationId xmlns:p14="http://schemas.microsoft.com/office/powerpoint/2010/main" val="345763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Скругленный прямоугольник 26"/>
          <p:cNvSpPr/>
          <p:nvPr/>
        </p:nvSpPr>
        <p:spPr>
          <a:xfrm>
            <a:off x="3870536" y="1143061"/>
            <a:ext cx="5229742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3897595" y="3074838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3897595" y="1733165"/>
            <a:ext cx="5124533" cy="1245060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81120" y="1143061"/>
            <a:ext cx="3714298" cy="3251170"/>
          </a:xfrm>
          <a:prstGeom prst="roundRect">
            <a:avLst>
              <a:gd name="adj" fmla="val 30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endParaRPr lang="ru-RU" sz="2000" b="1" i="1" dirty="0" smtClean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52724" y="1898533"/>
            <a:ext cx="3580542" cy="1813009"/>
          </a:xfrm>
          <a:prstGeom prst="roundRect">
            <a:avLst>
              <a:gd name="adj" fmla="val 6901"/>
            </a:avLst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rIns="0" rtlCol="0" anchor="t"/>
          <a:lstStyle/>
          <a:p>
            <a:pPr algn="ctr">
              <a:spcAft>
                <a:spcPts val="1200"/>
              </a:spcAft>
            </a:pP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1" name="TextBox 30"/>
          <p:cNvSpPr txBox="1"/>
          <p:nvPr/>
        </p:nvSpPr>
        <p:spPr>
          <a:xfrm>
            <a:off x="2" y="458773"/>
            <a:ext cx="9123418" cy="502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64" dirty="0" smtClean="0"/>
              <a:t>Финансирование инвестиционного проекта</a:t>
            </a:r>
            <a:endParaRPr lang="ru-RU" sz="2664" dirty="0"/>
          </a:p>
        </p:txBody>
      </p:sp>
      <p:sp>
        <p:nvSpPr>
          <p:cNvPr id="15" name="TextBox 14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0626" y="2633225"/>
            <a:ext cx="209509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8373" y="1195627"/>
            <a:ext cx="36770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Общая стоимость проекта:</a:t>
            </a:r>
            <a:endParaRPr lang="ru-RU" b="1" dirty="0"/>
          </a:p>
        </p:txBody>
      </p:sp>
      <p:pic>
        <p:nvPicPr>
          <p:cNvPr id="10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3" y="2335629"/>
            <a:ext cx="1145757" cy="1145757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870534" y="1186644"/>
            <a:ext cx="5252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Источники финансирования: </a:t>
            </a:r>
            <a:endParaRPr lang="ru-RU" b="1" dirty="0"/>
          </a:p>
        </p:txBody>
      </p:sp>
      <p:pic>
        <p:nvPicPr>
          <p:cNvPr id="12" name="Рисунок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1322" y="1780228"/>
            <a:ext cx="980806" cy="911236"/>
          </a:xfrm>
          <a:prstGeom prst="rect">
            <a:avLst/>
          </a:prstGeom>
        </p:spPr>
      </p:pic>
      <p:pic>
        <p:nvPicPr>
          <p:cNvPr id="14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0044" y="3179054"/>
            <a:ext cx="983362" cy="983362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-6383" y="6435645"/>
            <a:ext cx="9028511" cy="220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1000" dirty="0">
                <a:solidFill>
                  <a:schemeClr val="bg1"/>
                </a:solidFill>
              </a:rPr>
              <a:t>* </a:t>
            </a:r>
            <a:r>
              <a:rPr lang="ru-RU" sz="1000" dirty="0" smtClean="0">
                <a:solidFill>
                  <a:schemeClr val="bg1"/>
                </a:solidFill>
              </a:rPr>
              <a:t>Указывается сумма: для собственных -  с учетом уже вложенных собственных средств, для заемных – с учетом уже полученных займов.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91702" y="1780228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Собственные средства*: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25720" y="3181783"/>
            <a:ext cx="3059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Заемные средства*: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43672" y="2197857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3672" y="3519486"/>
            <a:ext cx="2095094" cy="830997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ru-RU" sz="2400" b="1" dirty="0" smtClean="0"/>
              <a:t>_____ </a:t>
            </a:r>
            <a:r>
              <a:rPr lang="ru-RU" sz="2400" dirty="0" smtClean="0">
                <a:solidFill>
                  <a:srgbClr val="595959"/>
                </a:solidFill>
              </a:rPr>
              <a:t>млн. руб.</a:t>
            </a:r>
          </a:p>
          <a:p>
            <a:pPr algn="r"/>
            <a:r>
              <a:rPr lang="ru-RU" sz="2400" dirty="0" smtClean="0">
                <a:solidFill>
                  <a:srgbClr val="595959"/>
                </a:solidFill>
              </a:rPr>
              <a:t>(___%)</a:t>
            </a:r>
            <a:endParaRPr lang="ru-RU" sz="2400" dirty="0">
              <a:solidFill>
                <a:srgbClr val="595959"/>
              </a:solidFill>
            </a:endParaRPr>
          </a:p>
        </p:txBody>
      </p:sp>
      <p:sp>
        <p:nvSpPr>
          <p:cNvPr id="23" name="Штриховая стрелка вправо 22"/>
          <p:cNvSpPr/>
          <p:nvPr/>
        </p:nvSpPr>
        <p:spPr>
          <a:xfrm rot="20643941">
            <a:off x="3398594" y="2295594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Штриховая стрелка вправо 24"/>
          <p:cNvSpPr/>
          <p:nvPr/>
        </p:nvSpPr>
        <p:spPr>
          <a:xfrm rot="1443873">
            <a:off x="3347948" y="3395921"/>
            <a:ext cx="770635" cy="269471"/>
          </a:xfrm>
          <a:prstGeom prst="stripedRightArrow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133216" y="4571420"/>
            <a:ext cx="8981904" cy="1116884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14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1400" i="1" dirty="0" smtClean="0">
              <a:solidFill>
                <a:srgbClr val="FF0000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0073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Объем кредита:  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Ставка кредита:  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Срок кредита: 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3213315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68759" y="4806562"/>
            <a:ext cx="2843478" cy="838200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18373" y="4571420"/>
            <a:ext cx="8981904" cy="1632410"/>
          </a:xfrm>
          <a:prstGeom prst="rect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ru-RU" sz="2000" i="1" dirty="0" smtClean="0">
                <a:solidFill>
                  <a:srgbClr val="FF0000"/>
                </a:solidFill>
              </a:rPr>
              <a:t>Предпочтительные условия по кредиту:</a:t>
            </a:r>
            <a:endParaRPr lang="en-US" sz="2000" i="1" dirty="0" smtClean="0">
              <a:solidFill>
                <a:srgbClr val="FF0000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15230" y="4904508"/>
            <a:ext cx="2843478" cy="1205825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Объем кредита:  ________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Ставка кредита:  _______</a:t>
            </a:r>
          </a:p>
          <a:p>
            <a:pPr>
              <a:lnSpc>
                <a:spcPts val="2700"/>
              </a:lnSpc>
            </a:pPr>
            <a:r>
              <a:rPr lang="ru-RU" i="1" dirty="0" smtClean="0">
                <a:solidFill>
                  <a:schemeClr val="tx1"/>
                </a:solidFill>
              </a:rPr>
              <a:t>Срок кредита: __________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3198472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График погашения: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Отсрочка платежа: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6153916" y="4904508"/>
            <a:ext cx="2843478" cy="1205826"/>
          </a:xfrm>
          <a:prstGeom prst="roundRect">
            <a:avLst>
              <a:gd name="adj" fmla="val 69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Ins="0" rtlCol="0" anchor="t"/>
          <a:lstStyle/>
          <a:p>
            <a:r>
              <a:rPr lang="ru-RU" sz="1400" i="1" dirty="0" smtClean="0">
                <a:solidFill>
                  <a:schemeClr val="tx1"/>
                </a:solidFill>
              </a:rPr>
              <a:t>Обеспечение кредита: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</a:p>
          <a:p>
            <a:r>
              <a:rPr lang="ru-RU" sz="1400" i="1" dirty="0" smtClean="0">
                <a:solidFill>
                  <a:schemeClr val="tx1"/>
                </a:solidFill>
              </a:rPr>
              <a:t>____________________________________________________________</a:t>
            </a:r>
            <a:endParaRPr lang="ru-RU" sz="14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752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Прямоугольник 31"/>
          <p:cNvSpPr/>
          <p:nvPr/>
        </p:nvSpPr>
        <p:spPr>
          <a:xfrm>
            <a:off x="1" y="405717"/>
            <a:ext cx="9144000" cy="581723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12"/>
          </a:p>
        </p:txBody>
      </p:sp>
      <p:sp>
        <p:nvSpPr>
          <p:cNvPr id="3" name="TextBox 2"/>
          <p:cNvSpPr txBox="1"/>
          <p:nvPr/>
        </p:nvSpPr>
        <p:spPr>
          <a:xfrm>
            <a:off x="5878289" y="21378"/>
            <a:ext cx="324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>
                    <a:lumMod val="50000"/>
                  </a:schemeClr>
                </a:solidFill>
              </a:rPr>
              <a:t>Типовой макет презентации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607630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158344" y="1164771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698174" y="1164770"/>
            <a:ext cx="2329542" cy="5083629"/>
          </a:xfrm>
          <a:prstGeom prst="roundRect">
            <a:avLst>
              <a:gd name="adj" fmla="val 690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1926771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1: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86943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2: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836229" y="1317171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Этап 3: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090060"/>
            <a:ext cx="169817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Содержание этапа: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Объем инвестиций: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Перечень основных мероприятий: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Ожидаемые результаты:</a:t>
            </a:r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823364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823364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823364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>
            <a:off x="3978728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>
            <a:off x="6425289" y="2198911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>
            <a:off x="3978728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Стрелка вправо 36"/>
          <p:cNvSpPr/>
          <p:nvPr/>
        </p:nvSpPr>
        <p:spPr>
          <a:xfrm>
            <a:off x="6425289" y="3079086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трелка вправо 37"/>
          <p:cNvSpPr/>
          <p:nvPr/>
        </p:nvSpPr>
        <p:spPr>
          <a:xfrm>
            <a:off x="3978728" y="4137360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>
            <a:off x="6428016" y="4137359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Стрелка вправо 39"/>
          <p:cNvSpPr/>
          <p:nvPr/>
        </p:nvSpPr>
        <p:spPr>
          <a:xfrm>
            <a:off x="3981455" y="5373733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428016" y="5368238"/>
            <a:ext cx="242211" cy="272143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76731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723299" y="4939768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(наименование</a:t>
            </a:r>
            <a:r>
              <a:rPr lang="ru-RU" sz="1400" i="1" dirty="0">
                <a:solidFill>
                  <a:schemeClr val="tx1"/>
                </a:solidFill>
              </a:rPr>
              <a:t>, значение и динамика </a:t>
            </a:r>
            <a:r>
              <a:rPr lang="ru-RU" sz="1400" i="1" dirty="0" smtClean="0">
                <a:solidFill>
                  <a:schemeClr val="tx1"/>
                </a:solidFill>
              </a:rPr>
              <a:t>показателя/лей)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275368" y="2828717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721929" y="2823220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 smtClean="0">
                <a:solidFill>
                  <a:schemeClr val="tx1"/>
                </a:solidFill>
              </a:rPr>
              <a:t>(сумма)</a:t>
            </a:r>
            <a:endParaRPr lang="ru-RU" sz="1400" i="1" dirty="0">
              <a:solidFill>
                <a:schemeClr val="tx1"/>
              </a:solidFill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812473" y="1946874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282165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721929" y="1946875"/>
            <a:ext cx="2095492" cy="772883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i="1" dirty="0">
                <a:solidFill>
                  <a:schemeClr val="tx1"/>
                </a:solidFill>
              </a:rPr>
              <a:t>(краткая характеристика)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275368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6721929" y="3708892"/>
            <a:ext cx="2095492" cy="1129081"/>
          </a:xfrm>
          <a:prstGeom prst="roundRect">
            <a:avLst>
              <a:gd name="adj" fmla="val 690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1200" i="1" dirty="0" smtClean="0">
                <a:solidFill>
                  <a:schemeClr val="tx1"/>
                </a:solidFill>
              </a:rPr>
              <a:t>1)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2)</a:t>
            </a:r>
          </a:p>
          <a:p>
            <a:endParaRPr lang="ru-RU" sz="1200" i="1" dirty="0" smtClean="0">
              <a:solidFill>
                <a:schemeClr val="tx1"/>
              </a:solidFill>
            </a:endParaRPr>
          </a:p>
          <a:p>
            <a:r>
              <a:rPr lang="ru-RU" sz="1200" i="1" dirty="0" smtClean="0">
                <a:solidFill>
                  <a:schemeClr val="tx1"/>
                </a:solidFill>
              </a:rPr>
              <a:t>3)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11629" y="467861"/>
            <a:ext cx="8120743" cy="489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100"/>
              </a:lnSpc>
            </a:pPr>
            <a:r>
              <a:rPr lang="ru-RU" sz="2660" dirty="0" smtClean="0"/>
              <a:t>План реализации инвестиционного проекта</a:t>
            </a:r>
            <a:endParaRPr lang="ru-RU" sz="2660" dirty="0"/>
          </a:p>
        </p:txBody>
      </p:sp>
    </p:spTree>
    <p:extLst>
      <p:ext uri="{BB962C8B-B14F-4D97-AF65-F5344CB8AC3E}">
        <p14:creationId xmlns:p14="http://schemas.microsoft.com/office/powerpoint/2010/main" val="382089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Ретро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BAB94BD4-5D6D-4148-AB57-A4CCF1FD4E0C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1034</TotalTime>
  <Words>524</Words>
  <Application>Microsoft Office PowerPoint</Application>
  <PresentationFormat>Экран (4:3)</PresentationFormat>
  <Paragraphs>168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Ретро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Содержание проблемы</dc:title>
  <dc:creator>Лыкасова Светлана Никитична</dc:creator>
  <cp:lastModifiedBy>admin</cp:lastModifiedBy>
  <cp:revision>95</cp:revision>
  <cp:lastPrinted>2015-05-26T09:45:18Z</cp:lastPrinted>
  <dcterms:created xsi:type="dcterms:W3CDTF">2015-04-23T04:24:37Z</dcterms:created>
  <dcterms:modified xsi:type="dcterms:W3CDTF">2017-06-06T04:25:56Z</dcterms:modified>
</cp:coreProperties>
</file>